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460" r:id="rId2"/>
    <p:sldId id="461" r:id="rId3"/>
    <p:sldId id="463" r:id="rId4"/>
    <p:sldId id="492" r:id="rId5"/>
    <p:sldId id="465" r:id="rId6"/>
    <p:sldId id="502" r:id="rId7"/>
    <p:sldId id="467" r:id="rId8"/>
    <p:sldId id="468" r:id="rId9"/>
    <p:sldId id="469" r:id="rId10"/>
    <p:sldId id="495" r:id="rId11"/>
    <p:sldId id="473" r:id="rId12"/>
    <p:sldId id="493" r:id="rId13"/>
    <p:sldId id="472" r:id="rId14"/>
    <p:sldId id="475" r:id="rId15"/>
    <p:sldId id="476" r:id="rId16"/>
    <p:sldId id="497" r:id="rId17"/>
    <p:sldId id="478" r:id="rId18"/>
    <p:sldId id="496" r:id="rId19"/>
    <p:sldId id="479" r:id="rId20"/>
    <p:sldId id="482" r:id="rId21"/>
    <p:sldId id="483" r:id="rId22"/>
    <p:sldId id="484" r:id="rId23"/>
    <p:sldId id="487" r:id="rId24"/>
    <p:sldId id="489" r:id="rId25"/>
    <p:sldId id="490" r:id="rId26"/>
    <p:sldId id="498" r:id="rId27"/>
    <p:sldId id="500" r:id="rId28"/>
    <p:sldId id="486" r:id="rId29"/>
  </p:sldIdLst>
  <p:sldSz cx="12192000" cy="6858000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B932"/>
    <a:srgbClr val="F7F7F7"/>
    <a:srgbClr val="338482"/>
    <a:srgbClr val="3C8B84"/>
    <a:srgbClr val="00ADEF"/>
    <a:srgbClr val="67D993"/>
    <a:srgbClr val="EBAC07"/>
    <a:srgbClr val="F8300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EB3C7-0EC5-4EAA-AADA-8742B0625545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897BC-1246-400A-B87D-B43316E984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37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D2356-EE70-4A30-93F5-671AB6CDF649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3E856-8CE3-4819-A2AF-9EF651A71A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9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anj.cn/index.php?act=activity&amp;activity_id=11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191250"/>
            <a:ext cx="12192000" cy="666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10/27/2024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www.powerpoint.vn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865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84D81-176C-469B-B47F-A8F766311567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FA98F-CADE-44F0-BE69-807C116581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5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5081" cy="68720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464234" y="6457071"/>
            <a:ext cx="11263531" cy="41499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/>
              <a:t>http://xyppt.yanj.cn  </a:t>
            </a:r>
            <a:r>
              <a:rPr lang="zh-CN" altLang="en-US"/>
              <a:t>新浪微博</a:t>
            </a:r>
            <a:r>
              <a:rPr lang="en-US" altLang="zh-CN"/>
              <a:t>@</a:t>
            </a:r>
            <a:r>
              <a:rPr lang="zh-CN" altLang="en-US"/>
              <a:t>雪原</a:t>
            </a:r>
            <a:r>
              <a:rPr lang="en-US" altLang="zh-CN"/>
              <a:t>PPT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-1" y="407964"/>
            <a:ext cx="858129" cy="675249"/>
          </a:xfrm>
          <a:prstGeom prst="rect">
            <a:avLst/>
          </a:prstGeom>
          <a:solidFill>
            <a:srgbClr val="C100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-1" y="6457071"/>
            <a:ext cx="464235" cy="414997"/>
          </a:xfrm>
          <a:prstGeom prst="rect">
            <a:avLst/>
          </a:prstGeom>
          <a:solidFill>
            <a:srgbClr val="C100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11727765" y="6457071"/>
            <a:ext cx="464235" cy="414997"/>
          </a:xfrm>
          <a:prstGeom prst="rect">
            <a:avLst/>
          </a:prstGeom>
          <a:solidFill>
            <a:srgbClr val="C10008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970671" y="407964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12121428" y="407964"/>
            <a:ext cx="72000" cy="675249"/>
          </a:xfrm>
          <a:prstGeom prst="rect">
            <a:avLst/>
          </a:prstGeom>
          <a:solidFill>
            <a:srgbClr val="C1000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2053776" y="407964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 userDrawn="1"/>
        </p:nvSpPr>
        <p:spPr>
          <a:xfrm>
            <a:off x="1795478" y="376256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迷你简粗倩" panose="03000509000000000000" pitchFamily="65" charset="-122"/>
              </a:rPr>
              <a:t>PPT</a:t>
            </a:r>
            <a:r>
              <a:rPr lang="zh-CN" altLang="en-US" sz="20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迷你简粗倩" panose="03000509000000000000" pitchFamily="65" charset="-122"/>
                <a:ea typeface="迷你简粗倩" panose="03000509000000000000" pitchFamily="65" charset="-122"/>
              </a:rPr>
              <a:t>图表研究院</a:t>
            </a: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1809103" y="745588"/>
            <a:ext cx="192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ea"/>
                <a:ea typeface="+mj-ea"/>
              </a:rPr>
              <a:t>PPT CHART ACADEMY</a:t>
            </a:r>
            <a:endParaRPr lang="zh-CN" altLang="en-US" sz="16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9" name="等腰三角形 18"/>
          <p:cNvSpPr/>
          <p:nvPr userDrawn="1"/>
        </p:nvSpPr>
        <p:spPr>
          <a:xfrm rot="5400000" flipH="1">
            <a:off x="11850611" y="6509292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 userDrawn="1"/>
        </p:nvSpPr>
        <p:spPr>
          <a:xfrm rot="16200000">
            <a:off x="80710" y="6509293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>
            <a:grpSpLocks noChangeAspect="1"/>
          </p:cNvGrpSpPr>
          <p:nvPr userDrawn="1"/>
        </p:nvGrpSpPr>
        <p:grpSpPr>
          <a:xfrm>
            <a:off x="967315" y="350517"/>
            <a:ext cx="796511" cy="684000"/>
            <a:chOff x="4644008" y="641735"/>
            <a:chExt cx="3646770" cy="3131656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641735"/>
              <a:ext cx="3646770" cy="31316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直接连接符 23"/>
            <p:cNvCxnSpPr/>
            <p:nvPr/>
          </p:nvCxnSpPr>
          <p:spPr>
            <a:xfrm>
              <a:off x="6343192" y="1950009"/>
              <a:ext cx="1296143" cy="0"/>
            </a:xfrm>
            <a:prstGeom prst="line">
              <a:avLst/>
            </a:prstGeom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椭圆 25"/>
          <p:cNvSpPr>
            <a:spLocks noChangeAspect="1"/>
          </p:cNvSpPr>
          <p:nvPr userDrawn="1"/>
        </p:nvSpPr>
        <p:spPr>
          <a:xfrm>
            <a:off x="1142688" y="948998"/>
            <a:ext cx="445765" cy="180000"/>
          </a:xfrm>
          <a:prstGeom prst="ellipse">
            <a:avLst/>
          </a:prstGeom>
          <a:gradFill flip="none" rotWithShape="1">
            <a:gsLst>
              <a:gs pos="0">
                <a:srgbClr val="666666">
                  <a:alpha val="66000"/>
                </a:srgbClr>
              </a:gs>
              <a:gs pos="100000">
                <a:srgbClr val="FFFFFF">
                  <a:alpha val="0"/>
                  <a:lumMod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75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3422760" y="657225"/>
            <a:ext cx="304581" cy="755650"/>
          </a:xfrm>
          <a:prstGeom prst="rect">
            <a:avLst/>
          </a:prstGeom>
          <a:solidFill>
            <a:srgbClr val="3A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5" name="Rectangle 34"/>
          <p:cNvSpPr/>
          <p:nvPr userDrawn="1"/>
        </p:nvSpPr>
        <p:spPr>
          <a:xfrm>
            <a:off x="3863181" y="657225"/>
            <a:ext cx="4681539" cy="755650"/>
          </a:xfrm>
          <a:prstGeom prst="rect">
            <a:avLst/>
          </a:prstGeom>
          <a:solidFill>
            <a:srgbClr val="3A3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3863181" y="657226"/>
            <a:ext cx="4681539" cy="755650"/>
          </a:xfrm>
        </p:spPr>
        <p:txBody>
          <a:bodyPr>
            <a:noAutofit/>
          </a:bodyPr>
          <a:lstStyle>
            <a:lvl1pPr algn="ctr">
              <a:defRPr sz="2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235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A4BA6-762B-4534-96A1-351C5590943A}" type="datetimeFigureOut">
              <a:rPr lang="en-US" smtClean="0"/>
              <a:pPr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B92-4236-4B2F-A9BF-8AB65B02CE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3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userDrawn="1">
  <p:cSld name="Quote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26"/>
          <p:cNvPicPr preferRelativeResize="0"/>
          <p:nvPr/>
        </p:nvPicPr>
        <p:blipFill>
          <a:blip r:embed="rId2"/>
          <a:stretch>
            <a:fillRect/>
          </a:stretch>
        </p:blipFill>
        <p:spPr>
          <a:xfrm rot="-525344">
            <a:off x="234900" y="2770833"/>
            <a:ext cx="1432133" cy="267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26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268095">
            <a:off x="326617" y="4773126"/>
            <a:ext cx="1029167" cy="2120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26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rot="14">
            <a:off x="10491100" y="648236"/>
            <a:ext cx="1499867" cy="177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2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0927100" y="1779400"/>
            <a:ext cx="1751001" cy="2997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85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không 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67"/>
          <p:cNvGrpSpPr/>
          <p:nvPr/>
        </p:nvGrpSpPr>
        <p:grpSpPr>
          <a:xfrm>
            <a:off x="11201982" y="6346017"/>
            <a:ext cx="460397" cy="460397"/>
            <a:chOff x="2805313" y="1997209"/>
            <a:chExt cx="1008000" cy="1008000"/>
          </a:xfr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椭圆 70"/>
            <p:cNvSpPr>
              <a:spLocks noChangeAspect="1"/>
            </p:cNvSpPr>
            <p:nvPr/>
          </p:nvSpPr>
          <p:spPr>
            <a:xfrm>
              <a:off x="2805313" y="1997209"/>
              <a:ext cx="1008000" cy="1008000"/>
            </a:xfrm>
            <a:prstGeom prst="ellipse">
              <a:avLst/>
            </a:prstGeom>
            <a:gradFill flip="none" rotWithShape="1">
              <a:gsLst>
                <a:gs pos="86000">
                  <a:schemeClr val="bg1">
                    <a:lumMod val="85000"/>
                  </a:schemeClr>
                </a:gs>
                <a:gs pos="29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71"/>
            <p:cNvSpPr>
              <a:spLocks noChangeAspect="1"/>
            </p:cNvSpPr>
            <p:nvPr/>
          </p:nvSpPr>
          <p:spPr>
            <a:xfrm>
              <a:off x="2805313" y="1997209"/>
              <a:ext cx="1008000" cy="100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2706" y="6477375"/>
            <a:ext cx="2844800" cy="3651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27/10/2024</a:t>
            </a:fld>
            <a:endParaRPr lang="en-JM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38706" y="6477375"/>
            <a:ext cx="3860800" cy="3651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www.powerpoint.vn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8294" y="6393892"/>
            <a:ext cx="421342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4" name="标题占位符 1"/>
          <p:cNvSpPr>
            <a:spLocks noGrp="1"/>
          </p:cNvSpPr>
          <p:nvPr>
            <p:ph type="title" hasCustomPrompt="1"/>
          </p:nvPr>
        </p:nvSpPr>
        <p:spPr>
          <a:xfrm>
            <a:off x="3692912" y="206333"/>
            <a:ext cx="4066788" cy="546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 b="1" baseline="0">
                <a:solidFill>
                  <a:schemeClr val="accent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altLang="zh-CN"/>
              <a:t>TIÊU ĐỀ SLIDE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799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ang trắ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/>
          <p:cNvSpPr/>
          <p:nvPr/>
        </p:nvSpPr>
        <p:spPr>
          <a:xfrm>
            <a:off x="0" y="4306957"/>
            <a:ext cx="12192000" cy="2551043"/>
          </a:xfrm>
          <a:prstGeom prst="rect">
            <a:avLst/>
          </a:prstGeom>
          <a:gradFill flip="none" rotWithShape="1">
            <a:gsLst>
              <a:gs pos="90000">
                <a:schemeClr val="bg1">
                  <a:lumMod val="85000"/>
                  <a:alpha val="61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05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êu đề có châ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33427" y="6443005"/>
            <a:ext cx="11263531" cy="41499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endParaRPr lang="zh-CN" altLang="en-US" sz="180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6540" y="400932"/>
            <a:ext cx="858129" cy="6752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/>
        </p:nvSpPr>
        <p:spPr>
          <a:xfrm>
            <a:off x="-16540" y="6450039"/>
            <a:ext cx="464235" cy="414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1" name="矩形 10"/>
          <p:cNvSpPr/>
          <p:nvPr/>
        </p:nvSpPr>
        <p:spPr>
          <a:xfrm>
            <a:off x="11711225" y="6450039"/>
            <a:ext cx="464235" cy="414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2" name="矩形 11"/>
          <p:cNvSpPr/>
          <p:nvPr/>
        </p:nvSpPr>
        <p:spPr>
          <a:xfrm>
            <a:off x="954131" y="400932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12104888" y="400932"/>
            <a:ext cx="72000" cy="67524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zh-CN" altLang="en-US" sz="1800"/>
          </a:p>
        </p:txBody>
      </p:sp>
      <p:sp>
        <p:nvSpPr>
          <p:cNvPr id="14" name="矩形 13"/>
          <p:cNvSpPr/>
          <p:nvPr/>
        </p:nvSpPr>
        <p:spPr>
          <a:xfrm>
            <a:off x="12037236" y="400932"/>
            <a:ext cx="36000" cy="6752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7" name="等腰三角形 16"/>
          <p:cNvSpPr/>
          <p:nvPr/>
        </p:nvSpPr>
        <p:spPr>
          <a:xfrm rot="5400000" flipH="1">
            <a:off x="11834072" y="6502260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8" name="等腰三角形 17"/>
          <p:cNvSpPr/>
          <p:nvPr/>
        </p:nvSpPr>
        <p:spPr>
          <a:xfrm rot="16200000">
            <a:off x="64172" y="6502261"/>
            <a:ext cx="302811" cy="310551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800"/>
          </a:p>
        </p:txBody>
      </p:sp>
      <p:sp>
        <p:nvSpPr>
          <p:cNvPr id="148" name="椭圆 147"/>
          <p:cNvSpPr>
            <a:spLocks noChangeAspect="1"/>
          </p:cNvSpPr>
          <p:nvPr/>
        </p:nvSpPr>
        <p:spPr>
          <a:xfrm>
            <a:off x="1149362" y="968876"/>
            <a:ext cx="445765" cy="180000"/>
          </a:xfrm>
          <a:prstGeom prst="ellipse">
            <a:avLst/>
          </a:prstGeom>
          <a:gradFill flip="none" rotWithShape="1">
            <a:gsLst>
              <a:gs pos="23000">
                <a:schemeClr val="bg1">
                  <a:lumMod val="65000"/>
                  <a:alpha val="43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1795480" y="376257"/>
            <a:ext cx="8639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时尚中黑简体" panose="01010104010101010101" pitchFamily="2" charset="-122"/>
              </a:rPr>
              <a:t>Tiêu</a:t>
            </a:r>
            <a:r>
              <a:rPr lang="en-US" altLang="zh-CN" sz="36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时尚中黑简体" panose="01010104010101010101" pitchFamily="2" charset="-122"/>
              </a:rPr>
              <a:t> đề slide</a:t>
            </a:r>
            <a:endParaRPr lang="zh-CN" altLang="en-US" sz="360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  <a:ea typeface="时尚中黑简体" panose="01010104010101010101" pitchFamily="2" charset="-122"/>
            </a:endParaRPr>
          </a:p>
        </p:txBody>
      </p: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17" y="350517"/>
            <a:ext cx="796511" cy="6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100047" y="6485775"/>
            <a:ext cx="460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800">
                <a:solidFill>
                  <a:schemeClr val="bg1"/>
                </a:solidFill>
              </a:rPr>
              <a:t>www.powerpoint.vn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 dir="ou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5"/>
          <p:cNvGrpSpPr>
            <a:grpSpLocks/>
          </p:cNvGrpSpPr>
          <p:nvPr/>
        </p:nvGrpSpPr>
        <p:grpSpPr bwMode="auto">
          <a:xfrm>
            <a:off x="-12700" y="6354233"/>
            <a:ext cx="12217400" cy="503768"/>
            <a:chOff x="0" y="4681728"/>
            <a:chExt cx="9163025" cy="377953"/>
          </a:xfrm>
        </p:grpSpPr>
        <p:sp>
          <p:nvSpPr>
            <p:cNvPr id="27" name="矩形 26">
              <a:hlinkClick r:id="rId2"/>
            </p:cNvPr>
            <p:cNvSpPr/>
            <p:nvPr/>
          </p:nvSpPr>
          <p:spPr>
            <a:xfrm>
              <a:off x="0" y="4681729"/>
              <a:ext cx="9163025" cy="37795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/>
            </a:p>
          </p:txBody>
        </p:sp>
        <p:sp>
          <p:nvSpPr>
            <p:cNvPr id="28" name="矩形 27"/>
            <p:cNvSpPr/>
            <p:nvPr/>
          </p:nvSpPr>
          <p:spPr>
            <a:xfrm>
              <a:off x="8785201" y="4681728"/>
              <a:ext cx="377824" cy="377952"/>
            </a:xfrm>
            <a:prstGeom prst="rect">
              <a:avLst/>
            </a:prstGeom>
            <a:solidFill>
              <a:srgbClr val="803D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0" y="4681728"/>
              <a:ext cx="377824" cy="377952"/>
            </a:xfrm>
            <a:prstGeom prst="rect">
              <a:avLst/>
            </a:prstGeom>
            <a:solidFill>
              <a:srgbClr val="803D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2400"/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8910592" y="4815142"/>
              <a:ext cx="127043" cy="11112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/>
            </a:p>
          </p:txBody>
        </p:sp>
        <p:sp>
          <p:nvSpPr>
            <p:cNvPr id="31" name="等腰三角形 30"/>
            <p:cNvSpPr/>
            <p:nvPr/>
          </p:nvSpPr>
          <p:spPr>
            <a:xfrm rot="16200000">
              <a:off x="125391" y="4815142"/>
              <a:ext cx="127043" cy="11112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/>
            </a:p>
          </p:txBody>
        </p:sp>
      </p:grpSp>
      <p:grpSp>
        <p:nvGrpSpPr>
          <p:cNvPr id="33" name="组合 24"/>
          <p:cNvGrpSpPr>
            <a:grpSpLocks/>
          </p:cNvGrpSpPr>
          <p:nvPr/>
        </p:nvGrpSpPr>
        <p:grpSpPr bwMode="auto">
          <a:xfrm>
            <a:off x="0" y="323354"/>
            <a:ext cx="12217400" cy="756033"/>
            <a:chOff x="0" y="242094"/>
            <a:chExt cx="9163025" cy="568079"/>
          </a:xfrm>
        </p:grpSpPr>
        <p:grpSp>
          <p:nvGrpSpPr>
            <p:cNvPr id="34" name="组合 9"/>
            <p:cNvGrpSpPr>
              <a:grpSpLocks/>
            </p:cNvGrpSpPr>
            <p:nvPr/>
          </p:nvGrpSpPr>
          <p:grpSpPr bwMode="auto">
            <a:xfrm flipH="1">
              <a:off x="9060600" y="242094"/>
              <a:ext cx="102425" cy="564356"/>
              <a:chOff x="7668348" y="242094"/>
              <a:chExt cx="98744" cy="564356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7668348" y="242468"/>
                <a:ext cx="62748" cy="564610"/>
              </a:xfrm>
              <a:prstGeom prst="rect">
                <a:avLst/>
              </a:prstGeom>
              <a:solidFill>
                <a:srgbClr val="803D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2400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7767827" y="242468"/>
                <a:ext cx="0" cy="56461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hlinkClick r:id="rId2"/>
            </p:cNvPr>
            <p:cNvSpPr txBox="1"/>
            <p:nvPr/>
          </p:nvSpPr>
          <p:spPr bwMode="auto">
            <a:xfrm>
              <a:off x="471487" y="555786"/>
              <a:ext cx="2446817" cy="2543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spc="4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rPr>
                <a:t>上海锐普广告公司荣誉出品</a:t>
              </a:r>
            </a:p>
          </p:txBody>
        </p:sp>
        <p:grpSp>
          <p:nvGrpSpPr>
            <p:cNvPr id="36" name="组合 3"/>
            <p:cNvGrpSpPr>
              <a:grpSpLocks/>
            </p:cNvGrpSpPr>
            <p:nvPr/>
          </p:nvGrpSpPr>
          <p:grpSpPr bwMode="auto">
            <a:xfrm>
              <a:off x="0" y="242094"/>
              <a:ext cx="480244" cy="564356"/>
              <a:chOff x="0" y="242094"/>
              <a:chExt cx="480244" cy="564356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0" y="242468"/>
                <a:ext cx="425449" cy="564610"/>
              </a:xfrm>
              <a:prstGeom prst="rect">
                <a:avLst/>
              </a:prstGeom>
              <a:solidFill>
                <a:srgbClr val="803D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/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481012" y="242468"/>
                <a:ext cx="0" cy="56461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>
            <a:hlinkClick r:id="rId2"/>
          </p:cNvPr>
          <p:cNvSpPr txBox="1"/>
          <p:nvPr/>
        </p:nvSpPr>
        <p:spPr>
          <a:xfrm>
            <a:off x="637907" y="326706"/>
            <a:ext cx="517006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zh-CN" altLang="en-US" sz="1867">
                <a:latin typeface="微软雅黑" pitchFamily="34" charset="-122"/>
                <a:ea typeface="微软雅黑" pitchFamily="34" charset="-122"/>
              </a:rPr>
              <a:t>最新时尚扁平化</a:t>
            </a:r>
            <a:r>
              <a:rPr lang="en-US" altLang="zh-CN" sz="1867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1867">
                <a:latin typeface="微软雅黑" pitchFamily="34" charset="-122"/>
                <a:ea typeface="微软雅黑" pitchFamily="34" charset="-122"/>
              </a:rPr>
              <a:t>色欧式商务</a:t>
            </a:r>
            <a:r>
              <a:rPr lang="en-US" altLang="zh-CN" sz="1867"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1867">
                <a:latin typeface="微软雅黑" pitchFamily="34" charset="-122"/>
                <a:ea typeface="微软雅黑" pitchFamily="34" charset="-122"/>
              </a:rPr>
              <a:t>图表</a:t>
            </a:r>
          </a:p>
        </p:txBody>
      </p:sp>
      <p:sp>
        <p:nvSpPr>
          <p:cNvPr id="2" name="文本框 1">
            <a:hlinkClick r:id="rId2"/>
          </p:cNvPr>
          <p:cNvSpPr txBox="1"/>
          <p:nvPr/>
        </p:nvSpPr>
        <p:spPr>
          <a:xfrm>
            <a:off x="2532750" y="6373585"/>
            <a:ext cx="712650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133">
                <a:solidFill>
                  <a:schemeClr val="bg1"/>
                </a:solidFill>
              </a:rPr>
              <a:t>http://www.yanj.cn/index.php?act=activity&amp;activity_id=11</a:t>
            </a:r>
            <a:endParaRPr lang="zh-CN" altLang="en-US" sz="2133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542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68DB-40D6-4C49-ACE7-86F7B58BAB8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5499-34E1-4556-899E-A1E4719D7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95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r.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0" y="6480505"/>
            <a:ext cx="12192000" cy="3774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" b="6053"/>
          <a:stretch/>
        </p:blipFill>
        <p:spPr>
          <a:xfrm>
            <a:off x="0" y="6494667"/>
            <a:ext cx="378056" cy="36333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35980" y="308653"/>
            <a:ext cx="2233842" cy="553828"/>
            <a:chOff x="344885" y="240963"/>
            <a:chExt cx="1675382" cy="415371"/>
          </a:xfrm>
        </p:grpSpPr>
        <p:grpSp>
          <p:nvGrpSpPr>
            <p:cNvPr id="10" name="组合 9"/>
            <p:cNvGrpSpPr/>
            <p:nvPr/>
          </p:nvGrpSpPr>
          <p:grpSpPr>
            <a:xfrm>
              <a:off x="344885" y="256696"/>
              <a:ext cx="311680" cy="399638"/>
              <a:chOff x="-1470025" y="750888"/>
              <a:chExt cx="2846388" cy="3649663"/>
            </a:xfrm>
          </p:grpSpPr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-617538" y="3852863"/>
                <a:ext cx="906463" cy="547688"/>
              </a:xfrm>
              <a:custGeom>
                <a:avLst/>
                <a:gdLst>
                  <a:gd name="T0" fmla="*/ 571 w 571"/>
                  <a:gd name="T1" fmla="*/ 0 h 345"/>
                  <a:gd name="T2" fmla="*/ 283 w 571"/>
                  <a:gd name="T3" fmla="*/ 345 h 345"/>
                  <a:gd name="T4" fmla="*/ 0 w 571"/>
                  <a:gd name="T5" fmla="*/ 2 h 345"/>
                  <a:gd name="T6" fmla="*/ 571 w 571"/>
                  <a:gd name="T7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1" h="345">
                    <a:moveTo>
                      <a:pt x="571" y="0"/>
                    </a:moveTo>
                    <a:lnTo>
                      <a:pt x="283" y="345"/>
                    </a:lnTo>
                    <a:lnTo>
                      <a:pt x="0" y="2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514E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-1470025" y="1006475"/>
                <a:ext cx="2611438" cy="2609850"/>
              </a:xfrm>
              <a:custGeom>
                <a:avLst/>
                <a:gdLst>
                  <a:gd name="T0" fmla="*/ 338 w 696"/>
                  <a:gd name="T1" fmla="*/ 358 h 696"/>
                  <a:gd name="T2" fmla="*/ 338 w 696"/>
                  <a:gd name="T3" fmla="*/ 0 h 696"/>
                  <a:gd name="T4" fmla="*/ 0 w 696"/>
                  <a:gd name="T5" fmla="*/ 348 h 696"/>
                  <a:gd name="T6" fmla="*/ 348 w 696"/>
                  <a:gd name="T7" fmla="*/ 696 h 696"/>
                  <a:gd name="T8" fmla="*/ 696 w 696"/>
                  <a:gd name="T9" fmla="*/ 358 h 696"/>
                  <a:gd name="T10" fmla="*/ 338 w 696"/>
                  <a:gd name="T11" fmla="*/ 358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6" h="696">
                    <a:moveTo>
                      <a:pt x="338" y="358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150" y="5"/>
                      <a:pt x="0" y="159"/>
                      <a:pt x="0" y="348"/>
                    </a:cubicBezTo>
                    <a:cubicBezTo>
                      <a:pt x="0" y="540"/>
                      <a:pt x="156" y="696"/>
                      <a:pt x="348" y="696"/>
                    </a:cubicBezTo>
                    <a:cubicBezTo>
                      <a:pt x="537" y="696"/>
                      <a:pt x="690" y="546"/>
                      <a:pt x="696" y="358"/>
                    </a:cubicBezTo>
                    <a:lnTo>
                      <a:pt x="338" y="358"/>
                    </a:lnTo>
                    <a:close/>
                  </a:path>
                </a:pathLst>
              </a:custGeom>
              <a:solidFill>
                <a:srgbClr val="EFB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34925" y="750888"/>
                <a:ext cx="1341438" cy="1346200"/>
              </a:xfrm>
              <a:custGeom>
                <a:avLst/>
                <a:gdLst>
                  <a:gd name="T0" fmla="*/ 10 w 358"/>
                  <a:gd name="T1" fmla="*/ 0 h 359"/>
                  <a:gd name="T2" fmla="*/ 0 w 358"/>
                  <a:gd name="T3" fmla="*/ 0 h 359"/>
                  <a:gd name="T4" fmla="*/ 0 w 358"/>
                  <a:gd name="T5" fmla="*/ 359 h 359"/>
                  <a:gd name="T6" fmla="*/ 358 w 358"/>
                  <a:gd name="T7" fmla="*/ 359 h 359"/>
                  <a:gd name="T8" fmla="*/ 358 w 358"/>
                  <a:gd name="T9" fmla="*/ 348 h 359"/>
                  <a:gd name="T10" fmla="*/ 10 w 358"/>
                  <a:gd name="T11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8" h="359">
                    <a:moveTo>
                      <a:pt x="10" y="0"/>
                    </a:moveTo>
                    <a:cubicBezTo>
                      <a:pt x="7" y="0"/>
                      <a:pt x="3" y="0"/>
                      <a:pt x="0" y="0"/>
                    </a:cubicBezTo>
                    <a:cubicBezTo>
                      <a:pt x="0" y="359"/>
                      <a:pt x="0" y="359"/>
                      <a:pt x="0" y="359"/>
                    </a:cubicBezTo>
                    <a:cubicBezTo>
                      <a:pt x="358" y="359"/>
                      <a:pt x="358" y="359"/>
                      <a:pt x="358" y="359"/>
                    </a:cubicBezTo>
                    <a:cubicBezTo>
                      <a:pt x="358" y="355"/>
                      <a:pt x="358" y="352"/>
                      <a:pt x="358" y="348"/>
                    </a:cubicBezTo>
                    <a:cubicBezTo>
                      <a:pt x="358" y="156"/>
                      <a:pt x="202" y="0"/>
                      <a:pt x="10" y="0"/>
                    </a:cubicBezTo>
                  </a:path>
                </a:pathLst>
              </a:cu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-1181100" y="2832100"/>
                <a:ext cx="2033588" cy="927100"/>
              </a:xfrm>
              <a:custGeom>
                <a:avLst/>
                <a:gdLst>
                  <a:gd name="T0" fmla="*/ 976 w 1281"/>
                  <a:gd name="T1" fmla="*/ 581 h 584"/>
                  <a:gd name="T2" fmla="*/ 1281 w 1281"/>
                  <a:gd name="T3" fmla="*/ 215 h 584"/>
                  <a:gd name="T4" fmla="*/ 1281 w 1281"/>
                  <a:gd name="T5" fmla="*/ 215 h 584"/>
                  <a:gd name="T6" fmla="*/ 1281 w 1281"/>
                  <a:gd name="T7" fmla="*/ 215 h 584"/>
                  <a:gd name="T8" fmla="*/ 962 w 1281"/>
                  <a:gd name="T9" fmla="*/ 0 h 584"/>
                  <a:gd name="T10" fmla="*/ 641 w 1281"/>
                  <a:gd name="T11" fmla="*/ 218 h 584"/>
                  <a:gd name="T12" fmla="*/ 319 w 1281"/>
                  <a:gd name="T13" fmla="*/ 3 h 584"/>
                  <a:gd name="T14" fmla="*/ 0 w 1281"/>
                  <a:gd name="T15" fmla="*/ 218 h 584"/>
                  <a:gd name="T16" fmla="*/ 0 w 1281"/>
                  <a:gd name="T17" fmla="*/ 218 h 584"/>
                  <a:gd name="T18" fmla="*/ 0 w 1281"/>
                  <a:gd name="T19" fmla="*/ 218 h 584"/>
                  <a:gd name="T20" fmla="*/ 307 w 1281"/>
                  <a:gd name="T21" fmla="*/ 584 h 584"/>
                  <a:gd name="T22" fmla="*/ 976 w 1281"/>
                  <a:gd name="T23" fmla="*/ 581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81" h="584">
                    <a:moveTo>
                      <a:pt x="976" y="581"/>
                    </a:moveTo>
                    <a:lnTo>
                      <a:pt x="1281" y="215"/>
                    </a:lnTo>
                    <a:lnTo>
                      <a:pt x="1281" y="215"/>
                    </a:lnTo>
                    <a:lnTo>
                      <a:pt x="1281" y="215"/>
                    </a:lnTo>
                    <a:lnTo>
                      <a:pt x="962" y="0"/>
                    </a:lnTo>
                    <a:lnTo>
                      <a:pt x="641" y="218"/>
                    </a:lnTo>
                    <a:lnTo>
                      <a:pt x="319" y="3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0" y="218"/>
                    </a:lnTo>
                    <a:lnTo>
                      <a:pt x="307" y="584"/>
                    </a:lnTo>
                    <a:lnTo>
                      <a:pt x="976" y="581"/>
                    </a:lnTo>
                    <a:close/>
                  </a:path>
                </a:pathLst>
              </a:custGeom>
              <a:solidFill>
                <a:srgbClr val="D3C9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20188" y="240963"/>
              <a:ext cx="1400079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>
                  <a:solidFill>
                    <a:prstClr val="black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en-US" sz="1400">
                  <a:solidFill>
                    <a:prstClr val="black"/>
                  </a:solidFill>
                  <a:latin typeface="微软雅黑" panose="020B0503020204020204" pitchFamily="34" charset="-122"/>
                </a:rPr>
                <a:t>研究学院</a:t>
              </a:r>
              <a:r>
                <a:rPr lang="en-US" altLang="zh-CN" sz="1400">
                  <a:solidFill>
                    <a:prstClr val="black"/>
                  </a:solidFill>
                  <a:latin typeface="微软雅黑" panose="020B0503020204020204" pitchFamily="34" charset="-122"/>
                </a:rPr>
                <a:t>-</a:t>
              </a:r>
              <a:r>
                <a:rPr lang="en-US" altLang="zh-CN" sz="1400" err="1">
                  <a:solidFill>
                    <a:prstClr val="black"/>
                  </a:solidFill>
                  <a:latin typeface="微软雅黑" panose="020B0503020204020204" pitchFamily="34" charset="-122"/>
                </a:rPr>
                <a:t>Mr.Z</a:t>
              </a:r>
              <a:endParaRPr lang="zh-CN" altLang="en-US" sz="1400">
                <a:solidFill>
                  <a:prstClr val="black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16323" y="404609"/>
              <a:ext cx="1105110" cy="2307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33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itchFamily="34" charset="-122"/>
                </a:rPr>
                <a:t>PPT CHART ACADEMY</a:t>
              </a:r>
              <a:endParaRPr lang="zh-CN" altLang="en-US" sz="933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701570" y="456515"/>
              <a:ext cx="1161502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矩形 17"/>
          <p:cNvSpPr/>
          <p:nvPr/>
        </p:nvSpPr>
        <p:spPr>
          <a:xfrm>
            <a:off x="1" y="6494665"/>
            <a:ext cx="378163" cy="363335"/>
          </a:xfrm>
          <a:prstGeom prst="rect">
            <a:avLst/>
          </a:prstGeom>
          <a:solidFill>
            <a:schemeClr val="tx1">
              <a:lumMod val="85000"/>
              <a:lumOff val="1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838855" y="6488386"/>
            <a:ext cx="353147" cy="3705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7776187" y="368660"/>
            <a:ext cx="3960440" cy="379292"/>
            <a:chOff x="5832140" y="276495"/>
            <a:chExt cx="2970330" cy="284469"/>
          </a:xfrm>
        </p:grpSpPr>
        <p:sp>
          <p:nvSpPr>
            <p:cNvPr id="23" name="矩形 22"/>
            <p:cNvSpPr/>
            <p:nvPr/>
          </p:nvSpPr>
          <p:spPr>
            <a:xfrm>
              <a:off x="5832140" y="276495"/>
              <a:ext cx="2970330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467">
                  <a:solidFill>
                    <a:prstClr val="black"/>
                  </a:solidFill>
                  <a:latin typeface="微软雅黑" panose="020B0503020204020204" pitchFamily="34" charset="-122"/>
                </a:rPr>
                <a:t>二鹏广场</a:t>
              </a:r>
              <a:r>
                <a:rPr lang="en-US" altLang="zh-CN" sz="1467">
                  <a:solidFill>
                    <a:prstClr val="black"/>
                  </a:solidFill>
                  <a:latin typeface="微软雅黑" panose="020B0503020204020204" pitchFamily="34" charset="-122"/>
                </a:rPr>
                <a:t>-</a:t>
              </a:r>
              <a:r>
                <a:rPr lang="zh-CN" altLang="en-US" sz="1467">
                  <a:solidFill>
                    <a:prstClr val="black"/>
                  </a:solidFill>
                  <a:latin typeface="微软雅黑" panose="020B0503020204020204" pitchFamily="34" charset="-122"/>
                </a:rPr>
                <a:t>常规通用</a:t>
              </a:r>
              <a:r>
                <a:rPr lang="en-US" altLang="zh-CN" sz="1467">
                  <a:solidFill>
                    <a:prstClr val="black"/>
                  </a:solidFill>
                  <a:latin typeface="微软雅黑" panose="020B0503020204020204" pitchFamily="34" charset="-122"/>
                </a:rPr>
                <a:t>PPT</a:t>
              </a:r>
              <a:r>
                <a:rPr lang="zh-CN" altLang="en-US" sz="1467">
                  <a:solidFill>
                    <a:prstClr val="black"/>
                  </a:solidFill>
                  <a:latin typeface="微软雅黑" panose="020B0503020204020204" pitchFamily="34" charset="-122"/>
                </a:rPr>
                <a:t>图表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8381568" y="515245"/>
              <a:ext cx="211733" cy="45719"/>
            </a:xfrm>
            <a:prstGeom prst="roundRect">
              <a:avLst>
                <a:gd name="adj" fmla="val 50000"/>
              </a:avLst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7812360" y="515245"/>
              <a:ext cx="526768" cy="45719"/>
            </a:xfrm>
            <a:prstGeom prst="roundRect">
              <a:avLst>
                <a:gd name="adj" fmla="val 50000"/>
              </a:avLst>
            </a:prstGeom>
            <a:solidFill>
              <a:srgbClr val="FF7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7632340" y="515245"/>
              <a:ext cx="76718" cy="45719"/>
            </a:xfrm>
            <a:prstGeom prst="roundRect">
              <a:avLst>
                <a:gd name="adj" fmla="val 50000"/>
              </a:avLst>
            </a:prstGeom>
            <a:solidFill>
              <a:srgbClr val="EF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577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8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68DB-40D6-4C49-ACE7-86F7B58BAB81}" type="datetimeFigureOut">
              <a:rPr lang="zh-CN" altLang="en-US" smtClean="0"/>
              <a:t>2024/10/27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25499-34E1-4556-899E-A1E4719D7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55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C34E402B-9921-40FA-8360-1310776767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4950464" y="6458657"/>
            <a:ext cx="2291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>
                    <a:lumMod val="75000"/>
                  </a:schemeClr>
                </a:solidFill>
              </a:rPr>
              <a:t>www.powerpoint.vn</a:t>
            </a:r>
          </a:p>
        </p:txBody>
      </p:sp>
    </p:spTree>
    <p:extLst>
      <p:ext uri="{BB962C8B-B14F-4D97-AF65-F5344CB8AC3E}">
        <p14:creationId xmlns:p14="http://schemas.microsoft.com/office/powerpoint/2010/main" val="121328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4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j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j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j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j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508" r="19375"/>
          <a:stretch/>
        </p:blipFill>
        <p:spPr>
          <a:xfrm>
            <a:off x="1" y="0"/>
            <a:ext cx="4872038" cy="68595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872039" y="1544907"/>
            <a:ext cx="73199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BÀI 1: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r>
              <a:rPr lang="vi-VN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VỊ TRÍ ĐỊA LÍ VÀ PHẠM VI LÃNH THỔ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5428" y="788788"/>
            <a:ext cx="484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CHƯƠNG 1. ĐỊA LÍ TỰ NHIÊN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42" y="3747680"/>
            <a:ext cx="2211867" cy="307434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3882" r="19520"/>
          <a:stretch/>
        </p:blipFill>
        <p:spPr>
          <a:xfrm>
            <a:off x="5159795" y="3747680"/>
            <a:ext cx="2233745" cy="307434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968" t="12512" r="4615" b="-624"/>
          <a:stretch/>
        </p:blipFill>
        <p:spPr>
          <a:xfrm>
            <a:off x="7552711" y="3747680"/>
            <a:ext cx="2174224" cy="310254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521" y="3779637"/>
            <a:ext cx="2231704" cy="307058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1037015" y="756727"/>
            <a:ext cx="658292" cy="6669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300347" y="242888"/>
            <a:ext cx="658292" cy="6669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787" y="782065"/>
            <a:ext cx="45719" cy="23297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248" y="1257299"/>
            <a:ext cx="7962902" cy="1085851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33727" y="1435290"/>
            <a:ext cx="415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Bahnschrift Condensed" panose="020B0502040204020203" pitchFamily="34" charset="0"/>
              </a:rPr>
              <a:t>PHẠM VI LÃNH THỔ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3413" y="1500706"/>
            <a:ext cx="45719" cy="599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68055" y="1281401"/>
            <a:ext cx="81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276333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1620" y="1390561"/>
            <a:ext cx="6529388" cy="4914899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0050" y="114300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II. PHẠM VI LÃNH THỔ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374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531" y="0"/>
            <a:ext cx="495604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435" y="1813201"/>
            <a:ext cx="6096000" cy="10711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2435" y="3043999"/>
            <a:ext cx="1452642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435" y="3632570"/>
            <a:ext cx="3821880" cy="554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331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km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0699" y="4352249"/>
            <a:ext cx="6300309" cy="1071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nghìn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quần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QĐ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Sa,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Sa.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09" y="1428750"/>
            <a:ext cx="6832828" cy="5248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4326" y="66734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II. PHẠM VI LÃNH THỔ</a:t>
            </a:r>
          </a:p>
        </p:txBody>
      </p:sp>
      <p:sp>
        <p:nvSpPr>
          <p:cNvPr id="4" name="Rectangle 3"/>
          <p:cNvSpPr/>
          <p:nvPr/>
        </p:nvSpPr>
        <p:spPr>
          <a:xfrm>
            <a:off x="2418129" y="940444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3799" y="1428750"/>
            <a:ext cx="4661053" cy="5248273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6480" y="1932488"/>
            <a:ext cx="157286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480" y="2667891"/>
            <a:ext cx="42730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triệu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km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0021" y="4285566"/>
            <a:ext cx="43319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2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4629" y="120552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II. PHẠM VI LÃNH THỔ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233735" y="944066"/>
            <a:ext cx="7079701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3799" y="1428750"/>
            <a:ext cx="6290987" cy="5248273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1727" y="1943893"/>
            <a:ext cx="249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>
                <a:solidFill>
                  <a:srgbClr val="0070C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Bahnschrift Condensed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1726" y="2710019"/>
            <a:ext cx="56751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khoảng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trùm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726" y="3907032"/>
            <a:ext cx="56751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đứng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3436" y="120552"/>
            <a:ext cx="4573764" cy="6556471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563233" y="6215358"/>
            <a:ext cx="4122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trời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quốc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Việt</a:t>
            </a:r>
            <a:r>
              <a:rPr lang="en-US" sz="2400" dirty="0">
                <a:latin typeface="Bahnschrift Condensed" panose="020B0502040204020203" pitchFamily="34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46518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7173" y="2514601"/>
            <a:ext cx="7962902" cy="1585912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0649" y="2584282"/>
            <a:ext cx="65579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Bahnschrift Condensed" panose="020B0502040204020203" pitchFamily="34" charset="0"/>
              </a:rPr>
              <a:t>ẢNH HƯỞNG ĐẾN TỰ NHIÊN, KINH TẾ - XÃ HỘI VÀ AN NINH QUỐC PHÒNG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7755" y="3036315"/>
            <a:ext cx="45719" cy="599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5752" y="2845892"/>
            <a:ext cx="81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12871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1949" y="80873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5892" y="1285337"/>
            <a:ext cx="2270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8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Bahnschrift Condensed" panose="020B0502040204020203" pitchFamily="34" charset="0"/>
              </a:rPr>
              <a:t>nhiên</a:t>
            </a:r>
            <a:endParaRPr lang="en-US" sz="2800" dirty="0">
              <a:solidFill>
                <a:srgbClr val="00B0F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0024" y="883855"/>
            <a:ext cx="45719" cy="56326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5892" y="1990942"/>
            <a:ext cx="67308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lý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phạm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vi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qui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mang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mùa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679032" y="967660"/>
            <a:ext cx="4130422" cy="5761753"/>
            <a:chOff x="7679032" y="967660"/>
            <a:chExt cx="4130422" cy="576175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79033" y="967660"/>
              <a:ext cx="4130421" cy="57617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679032" y="983834"/>
              <a:ext cx="4130421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Bản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đồ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bức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xạ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mặt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trời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tại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Việt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Bahnschrift Condensed" panose="020B0502040204020203" pitchFamily="34" charset="0"/>
                </a:rPr>
                <a:t> Nam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8457" y="3210004"/>
            <a:ext cx="2448011" cy="2300089"/>
            <a:chOff x="548457" y="3210004"/>
            <a:chExt cx="2448011" cy="2300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457" y="3210004"/>
              <a:ext cx="2448011" cy="1743074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86725" y="5048428"/>
              <a:ext cx="1457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sz="24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4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cao</a:t>
              </a:r>
              <a:endPara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51230" y="4638556"/>
            <a:ext cx="3333318" cy="1973907"/>
            <a:chOff x="2451230" y="4638556"/>
            <a:chExt cx="3333318" cy="197390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1230" y="4638556"/>
              <a:ext cx="2448011" cy="174307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327223" y="6150798"/>
              <a:ext cx="1457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Độ</a:t>
              </a:r>
              <a:r>
                <a:rPr lang="en-US" sz="24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ẩm</a:t>
              </a:r>
              <a:r>
                <a:rPr lang="en-US" sz="24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lớn</a:t>
              </a:r>
              <a:endPara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74619" y="3356034"/>
            <a:ext cx="3850718" cy="1743075"/>
            <a:chOff x="3074619" y="3356034"/>
            <a:chExt cx="3850718" cy="17430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7326" y="3356034"/>
              <a:ext cx="2448011" cy="174307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074619" y="3535630"/>
              <a:ext cx="1457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Mưa</a:t>
              </a:r>
              <a:r>
                <a:rPr lang="en-US" sz="2400" dirty="0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Bahnschrift Condensed" panose="020B0502040204020203" pitchFamily="34" charset="0"/>
                </a:rPr>
                <a:t>nhiều</a:t>
              </a:r>
              <a:endParaRPr lang="en-US" sz="2400" dirty="0">
                <a:solidFill>
                  <a:srgbClr val="0070C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3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1949" y="80873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6638" y="1121136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20024" y="883855"/>
            <a:ext cx="45719" cy="56326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27858" y="1229465"/>
            <a:ext cx="4252175" cy="5351443"/>
            <a:chOff x="7627858" y="1229465"/>
            <a:chExt cx="4252175" cy="53514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7858" y="1229465"/>
              <a:ext cx="4252175" cy="437123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7634889" y="5749911"/>
              <a:ext cx="4138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hậu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77800" y="1758707"/>
            <a:ext cx="6780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chụi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hưởng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26638" y="2945262"/>
            <a:ext cx="2920729" cy="2568573"/>
            <a:chOff x="535632" y="3429585"/>
            <a:chExt cx="2920729" cy="256857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32" y="3429585"/>
              <a:ext cx="2920729" cy="1813927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1164168" y="5474938"/>
              <a:ext cx="17859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Vịnh</a:t>
              </a:r>
              <a:r>
                <a:rPr lang="en-US" sz="2800" dirty="0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biển</a:t>
              </a:r>
              <a:endParaRPr lang="en-US" sz="2800" dirty="0">
                <a:solidFill>
                  <a:srgbClr val="00ADE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810963" y="4392511"/>
            <a:ext cx="2982584" cy="2399191"/>
            <a:chOff x="3847921" y="3367542"/>
            <a:chExt cx="2982584" cy="239919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7921" y="3367542"/>
              <a:ext cx="2982584" cy="187597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4396357" y="5243513"/>
              <a:ext cx="21854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Rừng</a:t>
              </a:r>
              <a:r>
                <a:rPr lang="en-US" sz="2800" dirty="0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ngập</a:t>
              </a:r>
              <a:r>
                <a:rPr lang="en-US" sz="2800" dirty="0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ADEF"/>
                  </a:solidFill>
                  <a:latin typeface="Bahnschrift Condensed" panose="020B0502040204020203" pitchFamily="34" charset="0"/>
                </a:rPr>
                <a:t>mặn</a:t>
              </a:r>
              <a:endParaRPr lang="en-US" sz="2800" dirty="0">
                <a:solidFill>
                  <a:srgbClr val="00ADEF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839" y="2886648"/>
            <a:ext cx="2865496" cy="18023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5731691" y="4759189"/>
            <a:ext cx="1416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ADEF"/>
                </a:solidFill>
                <a:latin typeface="Bahnschrift Condensed" panose="020B0502040204020203" pitchFamily="34" charset="0"/>
              </a:rPr>
              <a:t>Cồn</a:t>
            </a:r>
            <a:r>
              <a:rPr lang="en-US" sz="2800" dirty="0">
                <a:solidFill>
                  <a:srgbClr val="00ADE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ADEF"/>
                </a:solidFill>
                <a:latin typeface="Bahnschrift Condensed" panose="020B0502040204020203" pitchFamily="34" charset="0"/>
              </a:rPr>
              <a:t>cát</a:t>
            </a:r>
            <a:endParaRPr lang="en-US" sz="2800" dirty="0">
              <a:solidFill>
                <a:srgbClr val="00ADEF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4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1949" y="80873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625" y="987793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680" y="1852292"/>
            <a:ext cx="69886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kéo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hẹp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rệt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16" y="3760507"/>
            <a:ext cx="5092164" cy="254608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35241" y="6306589"/>
            <a:ext cx="1514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Phơn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88309" y="1235116"/>
            <a:ext cx="3230990" cy="2723915"/>
            <a:chOff x="7522388" y="1174024"/>
            <a:chExt cx="3230990" cy="27239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2388" y="1174024"/>
              <a:ext cx="3102055" cy="216033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522388" y="3436274"/>
              <a:ext cx="3230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23841" y="4198653"/>
            <a:ext cx="3230990" cy="2621995"/>
            <a:chOff x="8095085" y="4061329"/>
            <a:chExt cx="3230990" cy="26219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59553" y="4061329"/>
              <a:ext cx="3102055" cy="216033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8095085" y="6221659"/>
              <a:ext cx="3230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Tây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Nam ở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miền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68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1949" y="80873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625" y="987793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40975" y="2073970"/>
            <a:ext cx="6145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Do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indent="180340" algn="just"/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471" y="1534172"/>
            <a:ext cx="3468017" cy="218649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882" y="4190652"/>
            <a:ext cx="3342606" cy="21031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17" y="4190652"/>
            <a:ext cx="3336925" cy="2133427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720" y="4190652"/>
            <a:ext cx="3342606" cy="211411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06029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61949" y="80873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6625" y="987793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0" y="1112455"/>
            <a:ext cx="45719" cy="563268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6625" y="1554136"/>
            <a:ext cx="58186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Do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khoáng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Dương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KS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phú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37" y="3162694"/>
            <a:ext cx="2536347" cy="16664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953" y="3162693"/>
            <a:ext cx="2536347" cy="16664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37" y="5052737"/>
            <a:ext cx="2536347" cy="164927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4219" y="5128334"/>
            <a:ext cx="2545081" cy="157368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19" y="3162693"/>
            <a:ext cx="2536347" cy="16664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1466" y="3162693"/>
            <a:ext cx="2590997" cy="166648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8418" y="5086500"/>
            <a:ext cx="2536347" cy="1657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1464" y="5105850"/>
            <a:ext cx="2590999" cy="15961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6192449" y="1644355"/>
            <a:ext cx="56826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tai: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17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/>
          <p:cNvSpPr/>
          <p:nvPr/>
        </p:nvSpPr>
        <p:spPr>
          <a:xfrm>
            <a:off x="1561820" y="529931"/>
            <a:ext cx="48487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NỘI DUNG BÀI HỌC</a:t>
            </a:r>
            <a:endParaRPr lang="vi-VN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71663" y="1681403"/>
            <a:ext cx="5886450" cy="828675"/>
            <a:chOff x="1042988" y="1957388"/>
            <a:chExt cx="5886450" cy="828675"/>
          </a:xfrm>
        </p:grpSpPr>
        <p:sp>
          <p:nvSpPr>
            <p:cNvPr id="6" name="Rounded Rectangle 5"/>
            <p:cNvSpPr/>
            <p:nvPr/>
          </p:nvSpPr>
          <p:spPr>
            <a:xfrm>
              <a:off x="1042988" y="1957388"/>
              <a:ext cx="5886450" cy="82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28788" y="2085975"/>
              <a:ext cx="57150" cy="5715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43013" y="2002334"/>
              <a:ext cx="228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900239" y="2085975"/>
              <a:ext cx="5029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trí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lí</a:t>
              </a:r>
              <a:endParaRPr lang="en-US" sz="36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5810250"/>
            <a:ext cx="12192000" cy="10477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49" y="0"/>
            <a:ext cx="4972051" cy="6858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771663" y="2816320"/>
            <a:ext cx="5886450" cy="828675"/>
            <a:chOff x="1042988" y="1957388"/>
            <a:chExt cx="5886450" cy="828675"/>
          </a:xfrm>
        </p:grpSpPr>
        <p:sp>
          <p:nvSpPr>
            <p:cNvPr id="16" name="Rounded Rectangle 15"/>
            <p:cNvSpPr/>
            <p:nvPr/>
          </p:nvSpPr>
          <p:spPr>
            <a:xfrm>
              <a:off x="1042988" y="1957388"/>
              <a:ext cx="5886450" cy="82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28788" y="2085975"/>
              <a:ext cx="57150" cy="5715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43013" y="2002334"/>
              <a:ext cx="228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00239" y="2085975"/>
              <a:ext cx="5029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Phạm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vi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lãnh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thổ</a:t>
              </a:r>
              <a:endParaRPr lang="en-US" sz="36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1663" y="3773582"/>
            <a:ext cx="5886450" cy="1845496"/>
            <a:chOff x="1042988" y="3429000"/>
            <a:chExt cx="5886450" cy="1845496"/>
          </a:xfrm>
        </p:grpSpPr>
        <p:sp>
          <p:nvSpPr>
            <p:cNvPr id="23" name="Rounded Rectangle 22"/>
            <p:cNvSpPr/>
            <p:nvPr/>
          </p:nvSpPr>
          <p:spPr>
            <a:xfrm>
              <a:off x="1042988" y="3429000"/>
              <a:ext cx="5886450" cy="18454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63078" y="4070412"/>
              <a:ext cx="45719" cy="5715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88733" y="3946030"/>
              <a:ext cx="228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3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00238" y="3520170"/>
              <a:ext cx="50291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Ảnh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hưởng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VTĐL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phạm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vi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lãnh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thổ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tự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nhiên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KT – XH </a:t>
              </a:r>
              <a:r>
                <a:rPr lang="en-US" sz="36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ANQP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93580"/>
      </p:ext>
    </p:extLst>
  </p:cSld>
  <p:clrMapOvr>
    <a:masterClrMapping/>
  </p:clrMapOvr>
  <p:transition spd="slow" advTm="71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108" y="779326"/>
            <a:ext cx="6389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phòng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4158" y="1447581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613" y="2091591"/>
            <a:ext cx="58310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Á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Nam Á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7859" y="4149053"/>
            <a:ext cx="58805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trục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nuối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cửa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hút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vốn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672" y="1447581"/>
            <a:ext cx="3443287" cy="233336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0223894" y="1956163"/>
            <a:ext cx="1600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đường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bay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tế</a:t>
            </a:r>
            <a:endParaRPr lang="en-US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017543" y="3496047"/>
            <a:ext cx="5043486" cy="3177852"/>
            <a:chOff x="7017543" y="3496047"/>
            <a:chExt cx="5043486" cy="317785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7742" y="3496047"/>
              <a:ext cx="3443287" cy="317785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7017543" y="5015263"/>
              <a:ext cx="16001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Tuyến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đường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biển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quốc</a:t>
              </a:r>
              <a:r>
                <a:rPr lang="en-US" sz="24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tế</a:t>
              </a:r>
              <a:endParaRPr lang="en-US" sz="2400" dirty="0">
                <a:solidFill>
                  <a:srgbClr val="00206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9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108" y="779326"/>
            <a:ext cx="6389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phòng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8259" y="1467310"/>
            <a:ext cx="111811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lịch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hoá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lâu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đời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duy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trì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mối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hữu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vưc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12572" y="3022794"/>
            <a:ext cx="4771502" cy="2206431"/>
            <a:chOff x="712572" y="3022794"/>
            <a:chExt cx="4771502" cy="2206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2572" y="3022794"/>
              <a:ext cx="3315675" cy="220643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169624" y="3602789"/>
              <a:ext cx="1314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Bahnschrift Condensed" panose="020B0502040204020203" pitchFamily="34" charset="0"/>
                </a:rPr>
                <a:t>Tôn</a:t>
              </a:r>
              <a:r>
                <a:rPr lang="en-US" sz="2800" dirty="0"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latin typeface="Bahnschrift Condensed" panose="020B0502040204020203" pitchFamily="34" charset="0"/>
                </a:rPr>
                <a:t>giáo</a:t>
              </a:r>
              <a:endParaRPr lang="en-US" sz="2800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71575" y="4466986"/>
            <a:ext cx="5768327" cy="2288345"/>
            <a:chOff x="1171575" y="4466986"/>
            <a:chExt cx="5768327" cy="22883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8053" y="4466986"/>
              <a:ext cx="3381849" cy="228834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71575" y="5600189"/>
              <a:ext cx="17650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Bahnschrift Condensed" panose="020B0502040204020203" pitchFamily="34" charset="0"/>
                </a:rPr>
                <a:t>Nông</a:t>
              </a:r>
              <a:r>
                <a:rPr lang="en-US" sz="2800" dirty="0"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latin typeface="Bahnschrift Condensed" panose="020B0502040204020203" pitchFamily="34" charset="0"/>
                </a:rPr>
                <a:t>nghiệp</a:t>
              </a:r>
              <a:r>
                <a:rPr lang="en-US" sz="2800" dirty="0"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latin typeface="Bahnschrift Condensed" panose="020B0502040204020203" pitchFamily="34" charset="0"/>
                </a:rPr>
                <a:t>lúa</a:t>
              </a:r>
              <a:r>
                <a:rPr lang="en-US" sz="2800" dirty="0"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latin typeface="Bahnschrift Condensed" panose="020B0502040204020203" pitchFamily="34" charset="0"/>
                </a:rPr>
                <a:t>nước</a:t>
              </a:r>
              <a:endParaRPr lang="en-US" sz="2800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91665" y="3044845"/>
            <a:ext cx="4487787" cy="3540229"/>
            <a:chOff x="6991640" y="3044845"/>
            <a:chExt cx="4487787" cy="354022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1640" y="3044845"/>
              <a:ext cx="4487787" cy="2844282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Rectangle 20"/>
            <p:cNvSpPr/>
            <p:nvPr/>
          </p:nvSpPr>
          <p:spPr>
            <a:xfrm>
              <a:off x="7982655" y="6123409"/>
              <a:ext cx="28841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err="1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Hội</a:t>
              </a:r>
              <a:r>
                <a:rPr lang="en-US" sz="2400" b="1" dirty="0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nghị</a:t>
              </a:r>
              <a:r>
                <a:rPr lang="en-US" sz="2400" b="1" dirty="0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cấp</a:t>
              </a:r>
              <a:r>
                <a:rPr lang="en-US" sz="2400" b="1" dirty="0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cao</a:t>
              </a:r>
              <a:r>
                <a:rPr lang="en-US" sz="2400" b="1" dirty="0">
                  <a:solidFill>
                    <a:srgbClr val="121212"/>
                  </a:solidFill>
                  <a:latin typeface="Bahnschrift Condensed" panose="020B0502040204020203" pitchFamily="34" charset="0"/>
                </a:rPr>
                <a:t> ASEAN 43</a:t>
              </a:r>
              <a:endParaRPr lang="en-US" sz="2400" b="1" dirty="0"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44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III. ẢNH HƯỞNG ĐẾN TỰ NHIÊN, KINH TẾ - XÃ HỘI VÀ AN NINH QUỐC PHÒNG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3108" y="779326"/>
            <a:ext cx="6389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hưởng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–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xã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hội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ninh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</a:rPr>
              <a:t>phòng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122" y="1606644"/>
            <a:ext cx="11109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ninh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phòng</a:t>
            </a:r>
            <a:r>
              <a:rPr lang="en-US" sz="28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nhạy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biến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vậy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nghiệp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quyền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vẹn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lãnh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thổ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luôn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23" y="2864849"/>
            <a:ext cx="3606238" cy="2729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683" y="2864847"/>
            <a:ext cx="3507004" cy="2729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3997" y="5757863"/>
            <a:ext cx="3330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Đông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Việt</a:t>
            </a:r>
            <a:r>
              <a:rPr lang="en-US" sz="2400" dirty="0">
                <a:latin typeface="Bahnschrift Condensed" panose="020B0502040204020203" pitchFamily="34" charset="0"/>
              </a:rPr>
              <a:t> Nam </a:t>
            </a:r>
            <a:r>
              <a:rPr lang="en-US" sz="2400" dirty="0" err="1">
                <a:latin typeface="Bahnschrift Condensed" panose="020B0502040204020203" pitchFamily="34" charset="0"/>
              </a:rPr>
              <a:t>tiếp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giáp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với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vùng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nhiều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nước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626" y="5743576"/>
            <a:ext cx="3330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Đường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lưỡi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bò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của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Trung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Quốc</a:t>
            </a:r>
            <a:endParaRPr lang="en-US" sz="2400" dirty="0">
              <a:latin typeface="Bahnschrift Condensed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3255" y="5729289"/>
            <a:ext cx="3330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Bahnschrift Condensed" panose="020B0502040204020203" pitchFamily="34" charset="0"/>
              </a:rPr>
              <a:t>Cảnh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sát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biển</a:t>
            </a:r>
            <a:r>
              <a:rPr lang="en-US" sz="2400" dirty="0">
                <a:latin typeface="Bahnschrift Condensed" panose="020B0502040204020203" pitchFamily="34" charset="0"/>
              </a:rPr>
              <a:t> </a:t>
            </a:r>
            <a:r>
              <a:rPr lang="en-US" sz="2400" dirty="0" err="1">
                <a:latin typeface="Bahnschrift Condensed" panose="020B0502040204020203" pitchFamily="34" charset="0"/>
              </a:rPr>
              <a:t>Việt</a:t>
            </a:r>
            <a:r>
              <a:rPr lang="en-US" sz="2400" dirty="0">
                <a:latin typeface="Bahnschrift Condensed" panose="020B0502040204020203" pitchFamily="34" charset="0"/>
              </a:rPr>
              <a:t> Nam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836" y="2864847"/>
            <a:ext cx="3862419" cy="272956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27233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256170" y="0"/>
            <a:ext cx="2913017" cy="6858000"/>
          </a:xfrm>
          <a:prstGeom prst="rect">
            <a:avLst/>
          </a:prstGeom>
          <a:solidFill>
            <a:srgbClr val="00B0F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463" y="1160761"/>
            <a:ext cx="4088673" cy="40886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29475" y="1477736"/>
            <a:ext cx="3281771" cy="404704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Rectangle 12"/>
          <p:cNvSpPr/>
          <p:nvPr/>
        </p:nvSpPr>
        <p:spPr>
          <a:xfrm>
            <a:off x="6066623" y="5318389"/>
            <a:ext cx="668740" cy="65196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Rectangle 13"/>
          <p:cNvSpPr/>
          <p:nvPr/>
        </p:nvSpPr>
        <p:spPr>
          <a:xfrm>
            <a:off x="6483215" y="5573689"/>
            <a:ext cx="668740" cy="65196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Title 2"/>
          <p:cNvSpPr txBox="1"/>
          <p:nvPr/>
        </p:nvSpPr>
        <p:spPr>
          <a:xfrm>
            <a:off x="2317741" y="137199"/>
            <a:ext cx="7497763" cy="88636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HOẠT ĐỘNG LUYỆN TẬP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731" y="2185892"/>
            <a:ext cx="5849892" cy="152781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761981" indent="-457189">
              <a:spcAft>
                <a:spcPts val="1067"/>
              </a:spcAft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ĐÚNG/SAI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603" y="3005768"/>
            <a:ext cx="5849892" cy="20643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761981" indent="-457189">
              <a:spcAft>
                <a:spcPts val="1067"/>
              </a:spcAft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SAI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ĐÚNG.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6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475" y="4270500"/>
            <a:ext cx="2615697" cy="2563383"/>
          </a:xfrm>
          <a:prstGeom prst="rect">
            <a:avLst/>
          </a:prstGeom>
        </p:spPr>
      </p:pic>
      <p:sp>
        <p:nvSpPr>
          <p:cNvPr id="2" name="Title 2"/>
          <p:cNvSpPr txBox="1"/>
          <p:nvPr/>
        </p:nvSpPr>
        <p:spPr>
          <a:xfrm>
            <a:off x="2209392" y="364259"/>
            <a:ext cx="7497763" cy="88636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HOẠT ĐỘNG LUYỆN TẬP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67349" y="1540161"/>
            <a:ext cx="9037693" cy="698628"/>
            <a:chOff x="1446701" y="662917"/>
            <a:chExt cx="9037693" cy="698627"/>
          </a:xfrm>
        </p:grpSpPr>
        <p:grpSp>
          <p:nvGrpSpPr>
            <p:cNvPr id="4" name="Group 3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6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7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+mn-lt"/>
                  </a:rPr>
                  <a:t>01</a:t>
                </a:r>
                <a:endParaRPr lang="en-GB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393646" y="726209"/>
              <a:ext cx="8090748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Việt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Nam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nằm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phía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Châu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Á,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Đông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Dương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79569" y="1638092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76663" y="2606150"/>
            <a:ext cx="9013191" cy="954107"/>
            <a:chOff x="1446701" y="554951"/>
            <a:chExt cx="9013191" cy="954106"/>
          </a:xfrm>
        </p:grpSpPr>
        <p:grpSp>
          <p:nvGrpSpPr>
            <p:cNvPr id="10" name="Group 9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12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13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+mn-lt"/>
                  </a:rPr>
                  <a:t>02</a:t>
                </a:r>
                <a:endParaRPr lang="en-GB" sz="2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369144" y="554951"/>
              <a:ext cx="809074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bộ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phận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lãnh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thổ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Việt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Nam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nằm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vùng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nội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tuyến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bán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cầu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Bắc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698197" y="2661437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85977" y="3888071"/>
            <a:ext cx="9037693" cy="1017399"/>
            <a:chOff x="1446701" y="662917"/>
            <a:chExt cx="9037693" cy="1017398"/>
          </a:xfrm>
        </p:grpSpPr>
        <p:grpSp>
          <p:nvGrpSpPr>
            <p:cNvPr id="16" name="Group 15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18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19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Bahnschrift Condensed" panose="020B0502040204020203" pitchFamily="34" charset="0"/>
                  </a:rPr>
                  <a:t>03</a:t>
                </a:r>
                <a:endParaRPr lang="en-GB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93646" y="726209"/>
              <a:ext cx="809074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Vùng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biển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Việt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Nam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rộng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1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triệu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km</a:t>
              </a:r>
              <a:r>
                <a:rPr lang="en-US" sz="2800" baseline="300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2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gồm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: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Nội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thuỷ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lãnh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hải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thềm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lục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vùng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đặc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quyền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kinh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tế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698197" y="3986002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944220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4" grpId="0" bldLvl="0" animBg="1"/>
      <p:bldP spid="2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155" y="104160"/>
            <a:ext cx="2472433" cy="2422984"/>
          </a:xfrm>
          <a:prstGeom prst="rect">
            <a:avLst/>
          </a:prstGeom>
        </p:spPr>
      </p:pic>
      <p:sp>
        <p:nvSpPr>
          <p:cNvPr id="2" name="Title 2"/>
          <p:cNvSpPr txBox="1"/>
          <p:nvPr/>
        </p:nvSpPr>
        <p:spPr>
          <a:xfrm>
            <a:off x="2209392" y="364259"/>
            <a:ext cx="7497763" cy="88636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HOẠT ĐỘNG LUYỆN TẬP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21076" y="1821365"/>
            <a:ext cx="9037693" cy="1017399"/>
            <a:chOff x="1446701" y="662917"/>
            <a:chExt cx="9037693" cy="1017398"/>
          </a:xfrm>
        </p:grpSpPr>
        <p:grpSp>
          <p:nvGrpSpPr>
            <p:cNvPr id="4" name="Group 3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6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7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Bahnschrift Condensed" panose="020B0502040204020203" pitchFamily="34" charset="0"/>
                  </a:rPr>
                  <a:t>04</a:t>
                </a:r>
                <a:endParaRPr lang="en-GB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393646" y="726209"/>
              <a:ext cx="809074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ảnh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hưởng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tính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chất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nhiệt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đới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gió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mùa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tự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nhiên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ta.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719887" y="2069906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76663" y="3164203"/>
            <a:ext cx="9013191" cy="954107"/>
            <a:chOff x="1446701" y="554951"/>
            <a:chExt cx="9013191" cy="954106"/>
          </a:xfrm>
        </p:grpSpPr>
        <p:grpSp>
          <p:nvGrpSpPr>
            <p:cNvPr id="10" name="Group 9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12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13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Bahnschrift Condensed" panose="020B0502040204020203" pitchFamily="34" charset="0"/>
                  </a:rPr>
                  <a:t>05</a:t>
                </a:r>
                <a:endParaRPr lang="en-GB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369144" y="554951"/>
              <a:ext cx="809074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ta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thuận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lợi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để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hút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vốn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đầu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ngoài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kinh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tế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do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nằm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trung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chuyển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tuyến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tế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719887" y="3520710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85977" y="4488768"/>
            <a:ext cx="9037693" cy="1017399"/>
            <a:chOff x="1446701" y="662917"/>
            <a:chExt cx="9037693" cy="1017398"/>
          </a:xfrm>
        </p:grpSpPr>
        <p:grpSp>
          <p:nvGrpSpPr>
            <p:cNvPr id="16" name="Group 15"/>
            <p:cNvGrpSpPr/>
            <p:nvPr/>
          </p:nvGrpSpPr>
          <p:grpSpPr>
            <a:xfrm>
              <a:off x="1446701" y="662917"/>
              <a:ext cx="667828" cy="698627"/>
              <a:chOff x="1418999" y="910180"/>
              <a:chExt cx="667828" cy="698627"/>
            </a:xfrm>
          </p:grpSpPr>
          <p:pic>
            <p:nvPicPr>
              <p:cNvPr id="18" name="Google Shape;1338;p59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 rot="20999981">
                <a:off x="1418999" y="910180"/>
                <a:ext cx="667828" cy="69862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288" dist="28575" dir="7680000" algn="bl" rotWithShape="0">
                  <a:srgbClr val="000000">
                    <a:alpha val="9000"/>
                  </a:srgbClr>
                </a:outerShdw>
              </a:effectLst>
            </p:spPr>
          </p:pic>
          <p:sp>
            <p:nvSpPr>
              <p:cNvPr id="19" name="Google Shape;1344;p59"/>
              <p:cNvSpPr txBox="1"/>
              <p:nvPr/>
            </p:nvSpPr>
            <p:spPr>
              <a:xfrm>
                <a:off x="1428313" y="996093"/>
                <a:ext cx="649200" cy="526800"/>
              </a:xfrm>
              <a:prstGeom prst="rect">
                <a:avLst/>
              </a:prstGeom>
            </p:spPr>
            <p:txBody>
              <a:bodyPr spcFirstLastPara="1" wrap="square" lIns="91424" tIns="0" rIns="91424" bIns="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algn="ctr"/>
                <a:r>
                  <a:rPr lang="en-GB" sz="28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Fill>
                      <a:noFill/>
                    </a:uFill>
                    <a:latin typeface="Bahnschrift Condensed" panose="020B0502040204020203" pitchFamily="34" charset="0"/>
                  </a:rPr>
                  <a:t>06</a:t>
                </a:r>
                <a:endParaRPr lang="en-GB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393646" y="726209"/>
              <a:ext cx="8090748" cy="95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Vấn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đề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bảo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vệ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chủ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quyền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toàn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vẹn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lãnh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thổ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luôn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đặt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ra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do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vị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địa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lí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ta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nằm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tiếp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giáp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Trung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Lào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Campuchia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.</a:t>
              </a:r>
              <a:endPara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0747200" y="4777730"/>
            <a:ext cx="607555" cy="502766"/>
          </a:xfrm>
          <a:prstGeom prst="rect">
            <a:avLst/>
          </a:prstGeom>
          <a:solidFill>
            <a:srgbClr val="D47E6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39939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4" grpId="0" bldLvl="0" animBg="1"/>
      <p:bldP spid="20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/>
          <p:nvPr/>
        </p:nvSpPr>
        <p:spPr>
          <a:xfrm>
            <a:off x="957263" y="263547"/>
            <a:ext cx="5543550" cy="88636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HOẠT ĐỘNG LUYỆN TẬP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1233" y="1260277"/>
            <a:ext cx="6421055" cy="1651489"/>
            <a:chOff x="451233" y="1260277"/>
            <a:chExt cx="6421055" cy="1651489"/>
          </a:xfrm>
        </p:grpSpPr>
        <p:sp>
          <p:nvSpPr>
            <p:cNvPr id="16" name="Rectangle 15"/>
            <p:cNvSpPr/>
            <p:nvPr/>
          </p:nvSpPr>
          <p:spPr>
            <a:xfrm>
              <a:off x="451233" y="1260277"/>
              <a:ext cx="6421055" cy="16514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2B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675296" y="1577074"/>
              <a:ext cx="569595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Cho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vùng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Việt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Nam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tiếp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giáp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vùng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quốc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gia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?</a:t>
              </a:r>
              <a:endParaRPr lang="en-US" sz="32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43" y="263547"/>
            <a:ext cx="4993057" cy="655986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65389" y="3228563"/>
            <a:ext cx="1982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34514" y="5333874"/>
            <a:ext cx="1825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8. Xin-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0523" y="3959748"/>
            <a:ext cx="1757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Phi-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líp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-pin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0523" y="4644936"/>
            <a:ext cx="1718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Ma-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xia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70523" y="5330124"/>
            <a:ext cx="1439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Bru-nây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81631" y="3212472"/>
            <a:ext cx="19928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5. In-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nê-xia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81631" y="3963628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lan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03792" y="4639482"/>
            <a:ext cx="2021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7.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pu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-chia</a:t>
            </a:r>
          </a:p>
        </p:txBody>
      </p:sp>
    </p:spTree>
    <p:extLst>
      <p:ext uri="{BB962C8B-B14F-4D97-AF65-F5344CB8AC3E}">
        <p14:creationId xmlns:p14="http://schemas.microsoft.com/office/powerpoint/2010/main" val="413067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/>
          <p:nvPr/>
        </p:nvSpPr>
        <p:spPr>
          <a:xfrm>
            <a:off x="957263" y="263547"/>
            <a:ext cx="5543550" cy="886364"/>
          </a:xfrm>
          <a:prstGeom prst="rect">
            <a:avLst/>
          </a:prstGeom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Bahnschrift Condensed" panose="020B0502040204020203" pitchFamily="34" charset="0"/>
                <a:cs typeface="Times New Roman" panose="02020603050405020304" pitchFamily="18" charset="0"/>
              </a:rPr>
              <a:t>HOẠT ĐỘNG LUYỆN TẬP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43" y="263547"/>
            <a:ext cx="4993057" cy="6559865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51233" y="1260277"/>
            <a:ext cx="6421055" cy="1651489"/>
            <a:chOff x="451233" y="1260277"/>
            <a:chExt cx="6421055" cy="1651489"/>
          </a:xfrm>
        </p:grpSpPr>
        <p:sp>
          <p:nvSpPr>
            <p:cNvPr id="9" name="Rectangle 8"/>
            <p:cNvSpPr/>
            <p:nvPr/>
          </p:nvSpPr>
          <p:spPr>
            <a:xfrm>
              <a:off x="451233" y="1260277"/>
              <a:ext cx="6421055" cy="16514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2B9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31031" y="1604653"/>
              <a:ext cx="619601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tỉnh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ta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biên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giới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đất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liền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bờ</a:t>
              </a:r>
              <a:r>
                <a:rPr lang="en-US" sz="2800" dirty="0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Bahnschrift Condensed" panose="020B0502040204020203" pitchFamily="34" charset="0"/>
                  <a:ea typeface="Cambria" panose="02040503050406030204" pitchFamily="18" charset="0"/>
                </a:rPr>
                <a:t>biển</a:t>
              </a:r>
              <a:endParaRPr lang="en-US" sz="28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81994" y="3159860"/>
            <a:ext cx="1982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Ninh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1994" y="3899504"/>
            <a:ext cx="1478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Cai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81994" y="4608577"/>
            <a:ext cx="1938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Kiên</a:t>
            </a:r>
            <a:r>
              <a:rPr lang="en-US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Giang</a:t>
            </a:r>
            <a:endParaRPr lang="en-US" sz="32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89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1063" y="462349"/>
            <a:ext cx="10429874" cy="3900101"/>
          </a:xfrm>
          <a:prstGeom prst="rect">
            <a:avLst/>
          </a:prstGeom>
          <a:solidFill>
            <a:srgbClr val="0070C0">
              <a:alpha val="56000"/>
            </a:srgb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62742" y="788333"/>
            <a:ext cx="9593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vi-VN" sz="2800" dirty="0">
                <a:latin typeface="Bahnschrift Condensed" panose="020B0502040204020203" pitchFamily="34" charset="0"/>
              </a:rPr>
              <a:t>Sử dụng các ứng dụng bản đồ trên Internet để tìm hiểu về vị trí địa lí của Việt Nam trên bản đồ thế giới?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2741" y="1905432"/>
            <a:ext cx="95939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</a:pPr>
            <a:r>
              <a:rPr lang="en-US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Bahnschrift Condensed" panose="020B0502040204020203" pitchFamily="34" charset="0"/>
              </a:rPr>
              <a:t>Sưu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tầm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thông</a:t>
            </a:r>
            <a:r>
              <a:rPr lang="en-US" sz="2800" dirty="0">
                <a:latin typeface="Bahnschrift Condensed" panose="020B0502040204020203" pitchFamily="34" charset="0"/>
              </a:rPr>
              <a:t> tin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hình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ảnh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trình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bày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quá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trình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xác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lập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chủ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quyền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nước</a:t>
            </a:r>
            <a:r>
              <a:rPr lang="en-US" sz="2800" dirty="0">
                <a:latin typeface="Bahnschrift Condensed" panose="020B0502040204020203" pitchFamily="34" charset="0"/>
              </a:rPr>
              <a:t> ta </a:t>
            </a:r>
            <a:r>
              <a:rPr lang="en-US" sz="2800" dirty="0" err="1">
                <a:latin typeface="Bahnschrift Condensed" panose="020B0502040204020203" pitchFamily="34" charset="0"/>
              </a:rPr>
              <a:t>trên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quần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đảo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Hoàng</a:t>
            </a:r>
            <a:r>
              <a:rPr lang="en-US" sz="2800" dirty="0">
                <a:latin typeface="Bahnschrift Condensed" panose="020B0502040204020203" pitchFamily="34" charset="0"/>
              </a:rPr>
              <a:t> Sa </a:t>
            </a:r>
            <a:r>
              <a:rPr lang="en-US" sz="2800" dirty="0" err="1"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Trường</a:t>
            </a:r>
            <a:r>
              <a:rPr lang="en-US" sz="2800" dirty="0">
                <a:latin typeface="Bahnschrift Condensed" panose="020B0502040204020203" pitchFamily="34" charset="0"/>
              </a:rPr>
              <a:t> Sa </a:t>
            </a:r>
            <a:r>
              <a:rPr lang="en-US" sz="2800" dirty="0" err="1">
                <a:latin typeface="Bahnschrift Condensed" panose="020B0502040204020203" pitchFamily="34" charset="0"/>
              </a:rPr>
              <a:t>từ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trước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</a:rPr>
              <a:t>đến</a:t>
            </a:r>
            <a:r>
              <a:rPr lang="en-US" sz="2800" dirty="0">
                <a:latin typeface="Bahnschrift Condensed" panose="020B0502040204020203" pitchFamily="34" charset="0"/>
              </a:rPr>
              <a:t> nay.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62742" y="2980852"/>
            <a:ext cx="984340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2800" dirty="0" err="1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FFFF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9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9034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81248" y="1257299"/>
            <a:ext cx="7962902" cy="1085851"/>
          </a:xfrm>
          <a:prstGeom prst="rect">
            <a:avLst/>
          </a:prstGeom>
          <a:solidFill>
            <a:schemeClr val="dk1">
              <a:alpha val="5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3727" y="1435290"/>
            <a:ext cx="415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Bahnschrift Condensed" panose="020B0502040204020203" pitchFamily="34" charset="0"/>
              </a:rPr>
              <a:t>VỊ TRÍ ĐỊA LÍ</a:t>
            </a:r>
          </a:p>
        </p:txBody>
      </p:sp>
      <p:sp>
        <p:nvSpPr>
          <p:cNvPr id="6" name="Rectangle 5"/>
          <p:cNvSpPr/>
          <p:nvPr/>
        </p:nvSpPr>
        <p:spPr>
          <a:xfrm>
            <a:off x="4503413" y="1500706"/>
            <a:ext cx="45719" cy="599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68055" y="1281401"/>
            <a:ext cx="813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Bahnschrift Condensed" panose="020B0502040204020203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9671828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7718" y="114300"/>
            <a:ext cx="6816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I. VỊ TRÍ ĐỊA LÍ</a:t>
            </a:r>
          </a:p>
        </p:txBody>
      </p:sp>
      <p:sp>
        <p:nvSpPr>
          <p:cNvPr id="4" name="Rectangle 3"/>
          <p:cNvSpPr/>
          <p:nvPr/>
        </p:nvSpPr>
        <p:spPr>
          <a:xfrm flipV="1">
            <a:off x="0" y="838022"/>
            <a:ext cx="12192000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87365" y="2542759"/>
            <a:ext cx="29789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thổ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>
                <a:solidFill>
                  <a:srgbClr val="FF000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Nam.</a:t>
            </a:r>
            <a:endParaRPr lang="en-US" sz="4000" dirty="0">
              <a:solidFill>
                <a:srgbClr val="FF000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F6A55A-541A-0FAB-4C1E-F48517E74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3" y="883740"/>
            <a:ext cx="9656618" cy="59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35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02018" y="4329113"/>
            <a:ext cx="6529388" cy="2285997"/>
            <a:chOff x="502018" y="4329113"/>
            <a:chExt cx="6529388" cy="2285997"/>
          </a:xfrm>
        </p:grpSpPr>
        <p:sp>
          <p:nvSpPr>
            <p:cNvPr id="10" name="Rectangle 9"/>
            <p:cNvSpPr/>
            <p:nvPr/>
          </p:nvSpPr>
          <p:spPr>
            <a:xfrm>
              <a:off x="502018" y="4329113"/>
              <a:ext cx="6529388" cy="2285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2B93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Điểm cực Tây: 102</a:t>
              </a:r>
              <a:r>
                <a:rPr lang="en-US" baseline="30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09</a:t>
              </a:r>
              <a:r>
                <a:rPr lang="en-US" baseline="30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’</a:t>
              </a: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</a:t>
              </a: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Điểm cực Đông: 109</a:t>
              </a:r>
              <a:r>
                <a:rPr lang="en-US" baseline="30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28</a:t>
              </a:r>
              <a:r>
                <a:rPr lang="en-US" baseline="3000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’</a:t>
              </a:r>
              <a:r>
                <a:rPr lang="en-US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Đ.</a:t>
              </a:r>
              <a:endParaRPr lang="en-US" sz="16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49099" y="4437788"/>
              <a:ext cx="151676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toạ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32854" y="5075821"/>
              <a:ext cx="51749" cy="1155164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476" y="83641"/>
            <a:ext cx="6816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I. VỊ TRÍ ĐỊA LÍ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374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808" y="0"/>
            <a:ext cx="4816857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5146" y="1550416"/>
            <a:ext cx="6529388" cy="2001168"/>
            <a:chOff x="475146" y="1550416"/>
            <a:chExt cx="6529388" cy="2001168"/>
          </a:xfrm>
        </p:grpSpPr>
        <p:sp>
          <p:nvSpPr>
            <p:cNvPr id="9" name="Rectangle 8"/>
            <p:cNvSpPr/>
            <p:nvPr/>
          </p:nvSpPr>
          <p:spPr>
            <a:xfrm>
              <a:off x="475146" y="1550416"/>
              <a:ext cx="6529388" cy="200116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A2B93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6866" y="1965537"/>
              <a:ext cx="626578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>
                <a:buFont typeface="Wingdings" panose="05000000000000000000" pitchFamily="2" charset="2"/>
                <a:buChar char="q"/>
              </a:pP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toạ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cực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Nam,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dirty="0" err="1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3200" dirty="0">
                  <a:solidFill>
                    <a:srgbClr val="FF0000"/>
                  </a:solidFill>
                  <a:latin typeface="Bahnschrift Condensed" panose="020B0502040204020203" pitchFamily="34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FF0000"/>
                </a:solidFill>
                <a:latin typeface="Bahnschrift Condensed" panose="020B0502040204020203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9" name="Rectangular Callout 18"/>
          <p:cNvSpPr/>
          <p:nvPr/>
        </p:nvSpPr>
        <p:spPr>
          <a:xfrm>
            <a:off x="8238721" y="6230985"/>
            <a:ext cx="1000125" cy="432202"/>
          </a:xfrm>
          <a:prstGeom prst="wedgeRectCallout">
            <a:avLst>
              <a:gd name="adj1" fmla="val -12262"/>
              <a:gd name="adj2" fmla="val -102787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0" name="Rectangular Callout 19"/>
          <p:cNvSpPr/>
          <p:nvPr/>
        </p:nvSpPr>
        <p:spPr>
          <a:xfrm>
            <a:off x="8903531" y="66818"/>
            <a:ext cx="1000125" cy="432202"/>
          </a:xfrm>
          <a:prstGeom prst="wedgeRectCallout">
            <a:avLst>
              <a:gd name="adj1" fmla="val -65118"/>
              <a:gd name="adj2" fmla="val -309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1" name="Rectangular Callout 20"/>
          <p:cNvSpPr/>
          <p:nvPr/>
        </p:nvSpPr>
        <p:spPr>
          <a:xfrm>
            <a:off x="6830135" y="984384"/>
            <a:ext cx="1156578" cy="432202"/>
          </a:xfrm>
          <a:prstGeom prst="wedgeRectCallout">
            <a:avLst>
              <a:gd name="adj1" fmla="val 19168"/>
              <a:gd name="adj2" fmla="val -129233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102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10596021" y="4643619"/>
            <a:ext cx="1048292" cy="432202"/>
          </a:xfrm>
          <a:prstGeom prst="wedgeRectCallout">
            <a:avLst>
              <a:gd name="adj1" fmla="val -77975"/>
              <a:gd name="adj2" fmla="val -109398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8640" y="5099942"/>
            <a:ext cx="3038011" cy="1203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Nam: 8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23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9840" y="5051700"/>
            <a:ext cx="3345502" cy="120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102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109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800" baseline="300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Đ.</a:t>
            </a:r>
            <a:endParaRPr lang="en-US" sz="2800" dirty="0"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91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1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60B9F467-9567-C47A-74C6-4A4941846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8" y="-2666998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9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0" y="114300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I. VỊ TRÍ ĐỊA LÍ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374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808" y="0"/>
            <a:ext cx="4816857" cy="6858000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8238721" y="6230985"/>
            <a:ext cx="1000125" cy="432202"/>
          </a:xfrm>
          <a:prstGeom prst="wedgeRectCallout">
            <a:avLst>
              <a:gd name="adj1" fmla="val -12262"/>
              <a:gd name="adj2" fmla="val -102787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8903531" y="66818"/>
            <a:ext cx="1000125" cy="432202"/>
          </a:xfrm>
          <a:prstGeom prst="wedgeRectCallout">
            <a:avLst>
              <a:gd name="adj1" fmla="val -65118"/>
              <a:gd name="adj2" fmla="val -309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6830135" y="984384"/>
            <a:ext cx="1156578" cy="432202"/>
          </a:xfrm>
          <a:prstGeom prst="wedgeRectCallout">
            <a:avLst>
              <a:gd name="adj1" fmla="val 19168"/>
              <a:gd name="adj2" fmla="val -129233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102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596021" y="4643619"/>
            <a:ext cx="1048292" cy="432202"/>
          </a:xfrm>
          <a:prstGeom prst="wedgeRectCallout">
            <a:avLst>
              <a:gd name="adj1" fmla="val -77975"/>
              <a:gd name="adj2" fmla="val -109398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3262" y="1416586"/>
            <a:ext cx="6747710" cy="5084227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9044" y="1823084"/>
            <a:ext cx="64161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gần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tâm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ĐNÁ,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giáp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Campuchia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19044" y="2989079"/>
            <a:ext cx="5440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vùng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chí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9044" y="3582408"/>
            <a:ext cx="2693366" cy="5541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múi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7.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500" y="4136534"/>
            <a:ext cx="3752850" cy="21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0" y="114300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I. VỊ TRÍ ĐỊA LÍ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374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808" y="0"/>
            <a:ext cx="4816857" cy="6858000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8238721" y="6230985"/>
            <a:ext cx="1000125" cy="432202"/>
          </a:xfrm>
          <a:prstGeom prst="wedgeRectCallout">
            <a:avLst>
              <a:gd name="adj1" fmla="val -12262"/>
              <a:gd name="adj2" fmla="val -102787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8903531" y="66818"/>
            <a:ext cx="1000125" cy="432202"/>
          </a:xfrm>
          <a:prstGeom prst="wedgeRectCallout">
            <a:avLst>
              <a:gd name="adj1" fmla="val -65118"/>
              <a:gd name="adj2" fmla="val -309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6830135" y="984384"/>
            <a:ext cx="1156578" cy="432202"/>
          </a:xfrm>
          <a:prstGeom prst="wedgeRectCallout">
            <a:avLst>
              <a:gd name="adj1" fmla="val 19168"/>
              <a:gd name="adj2" fmla="val -129233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102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596021" y="4643619"/>
            <a:ext cx="1048292" cy="432202"/>
          </a:xfrm>
          <a:prstGeom prst="wedgeRectCallout">
            <a:avLst>
              <a:gd name="adj1" fmla="val -77975"/>
              <a:gd name="adj2" fmla="val -109398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7173" y="1243013"/>
            <a:ext cx="6747710" cy="5243512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904" y="1620593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Nam: 8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Mau).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23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Lũng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102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Sìn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Thầu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buFont typeface="Wingdings" panose="05000000000000000000" pitchFamily="2" charset="2"/>
              <a:buChar char=""/>
            </a:pP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 109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 (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904" y="5642854"/>
            <a:ext cx="5777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+ Trên đất biển: từ 6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50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B, từ 101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00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 – 117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20</a:t>
            </a:r>
            <a:r>
              <a:rPr lang="vi-VN" sz="28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vi-VN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1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50" y="114300"/>
            <a:ext cx="67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I. VỊ TRÍ ĐỊA LÍ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883741"/>
            <a:ext cx="7371808" cy="4571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808" y="0"/>
            <a:ext cx="4816857" cy="6858000"/>
          </a:xfrm>
          <a:prstGeom prst="rect">
            <a:avLst/>
          </a:prstGeom>
        </p:spPr>
      </p:pic>
      <p:sp>
        <p:nvSpPr>
          <p:cNvPr id="15" name="Rectangular Callout 14"/>
          <p:cNvSpPr/>
          <p:nvPr/>
        </p:nvSpPr>
        <p:spPr>
          <a:xfrm>
            <a:off x="8238721" y="6230985"/>
            <a:ext cx="1000125" cy="432202"/>
          </a:xfrm>
          <a:prstGeom prst="wedgeRectCallout">
            <a:avLst>
              <a:gd name="adj1" fmla="val -12262"/>
              <a:gd name="adj2" fmla="val -102787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34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8903531" y="66818"/>
            <a:ext cx="1000125" cy="432202"/>
          </a:xfrm>
          <a:prstGeom prst="wedgeRectCallout">
            <a:avLst>
              <a:gd name="adj1" fmla="val -65118"/>
              <a:gd name="adj2" fmla="val -309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23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6830135" y="984384"/>
            <a:ext cx="1156578" cy="432202"/>
          </a:xfrm>
          <a:prstGeom prst="wedgeRectCallout">
            <a:avLst>
              <a:gd name="adj1" fmla="val 19168"/>
              <a:gd name="adj2" fmla="val -129233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102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10596021" y="4643619"/>
            <a:ext cx="1048292" cy="432202"/>
          </a:xfrm>
          <a:prstGeom prst="wedgeRectCallout">
            <a:avLst>
              <a:gd name="adj1" fmla="val -77975"/>
              <a:gd name="adj2" fmla="val -109398"/>
            </a:avLst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109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en-US" sz="2400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’</a:t>
            </a:r>
            <a:r>
              <a:rPr lang="en-US" sz="24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6028" y="1471511"/>
            <a:ext cx="6747710" cy="5043590"/>
          </a:xfrm>
          <a:prstGeom prst="rect">
            <a:avLst/>
          </a:prstGeom>
          <a:solidFill>
            <a:schemeClr val="bg1"/>
          </a:solidFill>
          <a:ln>
            <a:solidFill>
              <a:srgbClr val="A2B9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1883" y="1714725"/>
            <a:ext cx="6096000" cy="16435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thoa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vành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đai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luồng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1883" y="3544847"/>
            <a:ext cx="6096000" cy="10711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7342" y="4896479"/>
            <a:ext cx="60905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Nằm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vực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Bahnschrift Condensed" panose="020B0502040204020203" pitchFamily="34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80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Powerpoint.vn Templat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985CB0"/>
      </a:accent4>
      <a:accent5>
        <a:srgbClr val="C65885"/>
      </a:accent5>
      <a:accent6>
        <a:srgbClr val="00AF92"/>
      </a:accent6>
      <a:hlink>
        <a:srgbClr val="FCC79F"/>
      </a:hlink>
      <a:folHlink>
        <a:srgbClr val="869FB7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</TotalTime>
  <Words>1630</Words>
  <Application>Microsoft Office PowerPoint</Application>
  <PresentationFormat>Màn hình rộng</PresentationFormat>
  <Paragraphs>159</Paragraphs>
  <Slides>28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9" baseType="lpstr">
      <vt:lpstr>等线</vt:lpstr>
      <vt:lpstr>微软雅黑</vt:lpstr>
      <vt:lpstr>Arial</vt:lpstr>
      <vt:lpstr>Bahnschrift Condensed</vt:lpstr>
      <vt:lpstr>Broadway</vt:lpstr>
      <vt:lpstr>Calibri</vt:lpstr>
      <vt:lpstr>Segoe UI</vt:lpstr>
      <vt:lpstr>Times New Roman</vt:lpstr>
      <vt:lpstr>Wingdings</vt:lpstr>
      <vt:lpstr>迷你简粗倩</vt:lpstr>
      <vt:lpstr>Powerpoint.vn Template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Inforgraphic Template Powerpoint.vn 2</dc:title>
  <dc:creator>www.powerpoint.vn;slideviet@gmail.com</dc:creator>
  <cp:keywords>infographic, powerpoint, slide</cp:keywords>
  <cp:lastModifiedBy>Tuyến Võ</cp:lastModifiedBy>
  <cp:revision>297</cp:revision>
  <dcterms:created xsi:type="dcterms:W3CDTF">2015-11-10T22:54:54Z</dcterms:created>
  <dcterms:modified xsi:type="dcterms:W3CDTF">2024-10-27T12:41:01Z</dcterms:modified>
  <cp:category>Infographic</cp:category>
</cp:coreProperties>
</file>